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onlinelibrary-wiley-com.ezproxy.is.ed.ac.uk/doi/full/10.1002/pst.1576" TargetMode="External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  <a:ea typeface="DejaVu Sans"/>
              </a:rPr>
              <a:t>Determinants of rates of serious hypoglycaemic events in type 1 diabetes</a:t>
            </a:r>
            <a:endParaRPr b="0" lang="en-GB" sz="60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Paul McKeigue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Institute of Genetics and Molecular Medicine, University of Edinburgh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Acknowledgements: Anita Jeyam, Stuart McGurnaghan, Helen Colhoun, SDRNT1BIO investigators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22 September 2020</a:t>
            </a:r>
            <a:endParaRPr b="0" lang="en-GB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Standard modelling approach: negative binomial regression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Negative binomial distribution is a convenient way to model an overdispersed distribution of counts of events:</a:t>
            </a:r>
            <a:endParaRPr b="0" lang="en-GB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dispersion parameter  can be estimated from the data</a:t>
            </a:r>
            <a:endParaRPr b="0" lang="en-GB" sz="20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Limitations of negative binomial model:</a:t>
            </a:r>
            <a:endParaRPr b="0" lang="en-GB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ignores information about which person-time intervals are repeat observations on the same individuals.</a:t>
            </a:r>
            <a:endParaRPr b="0" lang="en-GB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assumes that dispersion parameter is constant across person-time intervals given covariates (</a:t>
            </a:r>
            <a:r>
              <a:rPr b="0" lang="en-US" sz="20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1"/>
              </a:rPr>
              <a:t>Luo and Qu, 2013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b="0" lang="en-GB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regression coefficients are not interpretable as log rate ratios</a:t>
            </a:r>
            <a:endParaRPr b="0" lang="en-GB" sz="2000" spc="-1" strike="noStrike">
              <a:latin typeface="Arial"/>
            </a:endParaRPr>
          </a:p>
          <a:p>
            <a:pPr lvl="1" marL="685800" indent="-2278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Simulation studies of repeat observations on same individuals show that it gives seriously misleading results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Mixed models for repeated observations on the same individuals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To model repeat observations of a continuous variable on the same individuals, we need to specify the variation between individuals as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random effects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en-GB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Effects of covariates in a regression model are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fixed effects</a:t>
            </a:r>
            <a:endParaRPr b="0" lang="en-GB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 </a:t>
            </a:r>
            <a:r>
              <a:rPr b="0" i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mixed model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has fixed effects for the covariates, random effects for individuals.</a:t>
            </a:r>
            <a:endParaRPr b="0" lang="en-GB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For counts of events (Poisson likelihood), we have to specify a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generalized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linear mixed model.</a:t>
            </a:r>
            <a:endParaRPr b="0" lang="en-GB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Model fitting requires Bayesian methods (implemented in 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DejaVu Sans"/>
              </a:rPr>
              <a:t>Stan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) but classical maximum likelihoods and 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-values can be obtained from the posterior (divide by the prior to get the likelihood)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Rate of hospital admissions for hypoglycemia during follow-up</a:t>
            </a:r>
            <a:endParaRPr b="0" lang="en-GB" sz="4400" spc="-1" strike="noStrike">
              <a:latin typeface="Arial"/>
            </a:endParaRPr>
          </a:p>
        </p:txBody>
      </p:sp>
      <p:graphicFrame>
        <p:nvGraphicFramePr>
          <p:cNvPr id="101" name="Table 2"/>
          <p:cNvGraphicFramePr/>
          <p:nvPr/>
        </p:nvGraphicFramePr>
        <p:xfrm>
          <a:off x="838080" y="1816200"/>
          <a:ext cx="10514520" cy="0"/>
        </p:xfrm>
        <a:graphic>
          <a:graphicData uri="http://schemas.openxmlformats.org/drawingml/2006/table">
            <a:tbl>
              <a:tblPr/>
              <a:tblGrid>
                <a:gridCol w="3504960"/>
                <a:gridCol w="3504960"/>
                <a:gridCol w="3504960"/>
              </a:tblGrid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 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Odds ratio (95% CI)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p-value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Sex (female)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0.67 (0.47, 0.96)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0.03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Age at onset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1.03 (1.02, 1.05)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-6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Duration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1.05 (1.03, 1.07)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-10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BMI (kg/m2)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0.90 (0.87, 0.93)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7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-11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HbA1c (mmol/mol)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0.98 (0.97, 0.99)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-8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5 to &lt; 30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0.56 (0.30, 1.02)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0.06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30 to &lt; 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0.52 (0.29, 0.93)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0.03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&gt;= 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0.35 (0.16, 0.76)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0.008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Rate of hospital admissions for ketoacidosis during follow-up</a:t>
            </a:r>
            <a:endParaRPr b="0" lang="en-GB" sz="4400" spc="-1" strike="noStrike">
              <a:latin typeface="Arial"/>
            </a:endParaRPr>
          </a:p>
        </p:txBody>
      </p:sp>
      <p:graphicFrame>
        <p:nvGraphicFramePr>
          <p:cNvPr id="103" name="Table 2"/>
          <p:cNvGraphicFramePr/>
          <p:nvPr/>
        </p:nvGraphicFramePr>
        <p:xfrm>
          <a:off x="838080" y="1816200"/>
          <a:ext cx="10514520" cy="0"/>
        </p:xfrm>
        <a:graphic>
          <a:graphicData uri="http://schemas.openxmlformats.org/drawingml/2006/table">
            <a:tbl>
              <a:tblPr/>
              <a:tblGrid>
                <a:gridCol w="3504960"/>
                <a:gridCol w="3504960"/>
                <a:gridCol w="3504960"/>
              </a:tblGrid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 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Odds ratio (95% CI)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p-value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Sex (female)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1.38 (1.11, 1.71)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0.004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Age at onset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1.00 (0.99, 1.01)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0.7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Duration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0.98 (0.97, 0.99)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8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BMI (kg/m2)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0.90 (0.88, 0.91)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-28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HbA1c (mmol/mol)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1.01 (1.01, 1.02)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-18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5 to &lt; 30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0.94 (0.63, 1.39)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0.7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30 to &lt; 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0.95 (0.68, 1.34)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0.8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&gt;= 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0.44 (0.29, 0.67)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-4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Modelling the form of the relationship of each outcome to C-peptide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Is there a threshold level of C-peptide for protection against on adverse outcomes?</a:t>
            </a:r>
            <a:endParaRPr b="0" lang="en-GB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Results of standard approach – multivariable fractional polynomials (Royston and Altman 1994) – are dependent on arbitrary p-value thresholds for which terms to retain</a:t>
            </a:r>
            <a:endParaRPr b="0" lang="en-GB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Bayesian approach – </a:t>
            </a:r>
            <a:r>
              <a:rPr b="0" i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mixture of fractional polynomials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– averages over a finite mixture of generalized linear models encoding different Box-Cox power transforms of the covariate.</a:t>
            </a:r>
            <a:endParaRPr b="0" lang="en-GB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computationally intensive with when applied to mixed models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Form of relation of hypoglycemic episodes to C-peptide level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107" name="Picture 1" descr="/home/pmckeigue/workspace/type1bio/reports/cpeptide_analysis/hypos/EASDhypos_files/figure-pptx/hypo.retro-1.png"/>
          <p:cNvPicPr/>
          <p:nvPr/>
        </p:nvPicPr>
        <p:blipFill>
          <a:blip r:embed="rId1"/>
          <a:stretch/>
        </p:blipFill>
        <p:spPr>
          <a:xfrm>
            <a:off x="1752480" y="1816200"/>
            <a:ext cx="8686080" cy="434268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Form of relation of other outcomes to baseline C-peptide level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109" name="Picture 1" descr="/home/pmckeigue/workspace/type1bio/reports/cpeptide_analysis/hypos/EASDhypos_files/figure-pptx/rate.dka-1.png"/>
          <p:cNvPicPr/>
          <p:nvPr/>
        </p:nvPicPr>
        <p:blipFill>
          <a:blip r:embed="rId1"/>
          <a:stretch/>
        </p:blipFill>
        <p:spPr>
          <a:xfrm>
            <a:off x="1752480" y="1816200"/>
            <a:ext cx="8686080" cy="434268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Risk factors for serious hypoglycemia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Baseline covariates associated with increased risk of hypoglycemia at follow-up:</a:t>
            </a:r>
            <a:endParaRPr b="0" lang="en-GB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Later age at diagnosis</a:t>
            </a:r>
            <a:endParaRPr b="0" lang="en-GB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Longer duration</a:t>
            </a:r>
            <a:endParaRPr b="0" lang="en-GB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Higher HbA1c</a:t>
            </a:r>
            <a:endParaRPr b="0" lang="en-GB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Lower body mass index</a:t>
            </a:r>
            <a:endParaRPr b="0" lang="en-GB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Absent / low residual C-peptide secretion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Could misclassification of high C-peptide secretion as low explain these results?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Non-fasting untimed serum C-peptide levels in people with type 1 diabetes have been shown to be highly correlated with C-peptide levels after a mixed meal (Hope 2016).</a:t>
            </a:r>
            <a:endParaRPr b="0" lang="en-GB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Restricting to those with glucose levels of at least 8 mmol/l in the same sample as that used for C-peptide measurement did not weaken the effect of low levels of C-peptide.</a:t>
            </a:r>
            <a:endParaRPr b="0" lang="en-GB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Misclassication of people with high levels as having low levels would affect all outcomes equally – but it is only for hypoglycemia and retinopathy that protective effects at low levels of C-peptide are detectable.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Comparison with other studies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DCCT follow-up of 412 individuals in the intensive treatment arm: inverse relationship of C-peptide with serious hypoglycemia detected only above levels of ~130 pmol/l (Lachin 2014), no association in follow-up of 98 individuals (Henriksen 2016)</a:t>
            </a:r>
            <a:endParaRPr b="0" lang="en-GB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Marren (2019): study of 157 individual using Exeter assay, self-reported hypoglycemia levels one-third lower in participants with C-peptide &gt; 20 pmol/l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Scottish Diabetes Research Network Type 1 Bioresource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6076 people clinically diagnosed as type 1 diabetes followed for an average of 5.2 years.</a:t>
            </a:r>
            <a:endParaRPr b="0" lang="en-GB" sz="24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C-peptide and autoantibodies measured in untimed blood sample at baseline</a:t>
            </a:r>
            <a:endParaRPr b="0" lang="en-GB" sz="24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Follow-up through electronic health records: clinic measurements including HbA1c and body mass index, hospital admissions, retinopathy screening records</a:t>
            </a:r>
            <a:endParaRPr b="0" lang="en-GB" sz="24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203 individuals with C-peptide &gt; 600 pmol/l who were negative for all three autoantibodies were classified as “possible type 2” and excluded from this analysis.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Interventions that restore or preserve residual beta cell function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Islet cell transplants: profound reduction of severe hypoglycemic events at 2-3 years post-transplant despite only low levels of C-peptide secretion and slight reductions in insulin dose and HbA1c levels (Vantyghem 2010, Brooks 2015).</a:t>
            </a:r>
            <a:endParaRPr b="0" lang="en-GB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TIDAL trial of alefacept therapy: continuous relationship between hypoglycaemia and C-peptide levels with no threshold, whether or not such levels were achieved by treatment (Pinckney 2016).</a:t>
            </a:r>
            <a:endParaRPr b="0" lang="en-GB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Decrease in intraislet insulin is a signal for the glucagon response to hypoglycemia (Raju 2005): minimal residual capacity for C-peptide secretion might be enough to maintain this signalling,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Clinical implications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Even very low levels of residual C-peptide secretion (&lt; 30 pmol/l) are enough to reduce the rate of serious hypoglycemic episodes by about 40%.</a:t>
            </a:r>
            <a:endParaRPr b="0" lang="en-GB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supports use of C-peptide levels as a surrogate end-point in trials of therapy to slow / reverse progression of Type 1 diabetes</a:t>
            </a:r>
            <a:endParaRPr b="0" lang="en-GB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assessment of clinical benefit should be based not on insulin dose requirement or glycaemic control but on serious hypoglycaemic events and retinopathy.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Distribution of age at onset and duration at baseline</a:t>
            </a:r>
            <a:endParaRPr b="0" lang="en-GB" sz="4400" spc="-1" strike="noStrike">
              <a:latin typeface="Arial"/>
            </a:endParaRPr>
          </a:p>
        </p:txBody>
      </p:sp>
      <p:graphicFrame>
        <p:nvGraphicFramePr>
          <p:cNvPr id="82" name="Table 2"/>
          <p:cNvGraphicFramePr/>
          <p:nvPr/>
        </p:nvGraphicFramePr>
        <p:xfrm>
          <a:off x="838080" y="1816200"/>
          <a:ext cx="10487880" cy="0"/>
        </p:xfrm>
        <a:graphic>
          <a:graphicData uri="http://schemas.openxmlformats.org/drawingml/2006/table">
            <a:tbl>
              <a:tblPr/>
              <a:tblGrid>
                <a:gridCol w="1498320"/>
                <a:gridCol w="1498320"/>
                <a:gridCol w="1498320"/>
                <a:gridCol w="1498320"/>
                <a:gridCol w="1498320"/>
                <a:gridCol w="1498320"/>
                <a:gridCol w="1498320"/>
              </a:tblGrid>
              <a:tr h="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Duration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0 to &lt;5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5 to &lt;15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15 to &lt;25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25 to &lt;35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35 -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Age at onset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 to &lt;15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13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352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537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524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595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15 to &lt;25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167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330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351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360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287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25 to &lt;35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145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310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335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253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124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35 -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237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409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271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107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Geometric mean C-peptide by age at onset and duration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84" name="Picture 1" descr="../../../paper/wireframe-1.pdf"/>
          <p:cNvPicPr/>
          <p:nvPr/>
        </p:nvPicPr>
        <p:blipFill>
          <a:blip r:embed="rId1"/>
          <a:stretch/>
        </p:blipFill>
        <p:spPr>
          <a:xfrm>
            <a:off x="3695760" y="1816200"/>
            <a:ext cx="4787280" cy="3834720"/>
          </a:xfrm>
          <a:prstGeom prst="rect">
            <a:avLst/>
          </a:prstGeom>
          <a:ln w="9360"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838080" y="5651640"/>
            <a:ext cx="10514880" cy="50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lattice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Self-reported unawareness of hypoglycemia</a:t>
            </a:r>
            <a:endParaRPr b="0" lang="en-GB" sz="4400" spc="-1" strike="noStrike">
              <a:latin typeface="Arial"/>
            </a:endParaRPr>
          </a:p>
        </p:txBody>
      </p:sp>
      <p:graphicFrame>
        <p:nvGraphicFramePr>
          <p:cNvPr id="87" name="Table 2"/>
          <p:cNvGraphicFramePr/>
          <p:nvPr/>
        </p:nvGraphicFramePr>
        <p:xfrm>
          <a:off x="838080" y="1816200"/>
          <a:ext cx="10514520" cy="0"/>
        </p:xfrm>
        <a:graphic>
          <a:graphicData uri="http://schemas.openxmlformats.org/drawingml/2006/table">
            <a:tbl>
              <a:tblPr/>
              <a:tblGrid>
                <a:gridCol w="3504960"/>
                <a:gridCol w="3504960"/>
                <a:gridCol w="3504960"/>
              </a:tblGrid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 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Odds ratio (95% CI)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p-value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Sex (female)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1.28 (1.14, 1.45)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Age at onset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1.00 (1.00, 1.01)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0.2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Duration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1.02 (1.01, 1.02)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8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-11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BMI (kg/m2)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0.97 (0.96, 0.99)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5 to &lt; 30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0.92 (0.76, 1.11)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0.4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C-bpeptide 30 to &lt; 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0.67 (0.54, 0.82)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-4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&gt;= 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0.79 (0.62, 1.00)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Self-report of hypoglycemic episode requiring help in last year</a:t>
            </a:r>
            <a:endParaRPr b="0" lang="en-GB" sz="4400" spc="-1" strike="noStrike">
              <a:latin typeface="Arial"/>
            </a:endParaRPr>
          </a:p>
        </p:txBody>
      </p:sp>
      <p:graphicFrame>
        <p:nvGraphicFramePr>
          <p:cNvPr id="89" name="Table 2"/>
          <p:cNvGraphicFramePr/>
          <p:nvPr/>
        </p:nvGraphicFramePr>
        <p:xfrm>
          <a:off x="838080" y="1816200"/>
          <a:ext cx="10514520" cy="0"/>
        </p:xfrm>
        <a:graphic>
          <a:graphicData uri="http://schemas.openxmlformats.org/drawingml/2006/table">
            <a:tbl>
              <a:tblPr/>
              <a:tblGrid>
                <a:gridCol w="3504960"/>
                <a:gridCol w="3504960"/>
                <a:gridCol w="3504960"/>
              </a:tblGrid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 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Odds ratio (95% CI)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p-value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Sex (female)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0.95 (0.84, 1.07)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0.4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Age at onset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0.99 (0.98, 0.99)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Duration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1.01 (1.01, 1.02)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-6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BMI (kg/m2)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0.96 (0.95, 0.98)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-7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HbA1c (mmol/mol)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1.00 (1.00, 1.01)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5 to &lt; 30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0.73 (0.60, 0.89)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0.001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30 to &lt; 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0.56 (0.46, 0.69)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-8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&gt;= 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0.47 (0.36, 0.61)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-8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At least 1 hypoglycemic admission during follow-up</a:t>
            </a:r>
            <a:endParaRPr b="0" lang="en-GB" sz="4400" spc="-1" strike="noStrike">
              <a:latin typeface="Arial"/>
            </a:endParaRPr>
          </a:p>
        </p:txBody>
      </p:sp>
      <p:graphicFrame>
        <p:nvGraphicFramePr>
          <p:cNvPr id="91" name="Table 2"/>
          <p:cNvGraphicFramePr/>
          <p:nvPr/>
        </p:nvGraphicFramePr>
        <p:xfrm>
          <a:off x="838080" y="1816200"/>
          <a:ext cx="10514520" cy="0"/>
        </p:xfrm>
        <a:graphic>
          <a:graphicData uri="http://schemas.openxmlformats.org/drawingml/2006/table">
            <a:tbl>
              <a:tblPr/>
              <a:tblGrid>
                <a:gridCol w="3504960"/>
                <a:gridCol w="3504960"/>
                <a:gridCol w="3504960"/>
              </a:tblGrid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 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Odds ratio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p-value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Intercept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0.03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2e-09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Gender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0.71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0.009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Age at diagnosis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1.02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7e-06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Duration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1.03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4e-10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BMI (kg m2)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2e-04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HbA1c (mmol/mol)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1.02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2e-06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5 to &lt;30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0.71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30 to &lt;200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0.56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200-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0.52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0.02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Incident retinopathy during follow-up</a:t>
            </a:r>
            <a:endParaRPr b="0" lang="en-GB" sz="4400" spc="-1" strike="noStrike">
              <a:latin typeface="Arial"/>
            </a:endParaRPr>
          </a:p>
        </p:txBody>
      </p:sp>
      <p:graphicFrame>
        <p:nvGraphicFramePr>
          <p:cNvPr id="93" name="Table 2"/>
          <p:cNvGraphicFramePr/>
          <p:nvPr/>
        </p:nvGraphicFramePr>
        <p:xfrm>
          <a:off x="838080" y="1816200"/>
          <a:ext cx="10514520" cy="396000"/>
        </p:xfrm>
        <a:graphic>
          <a:graphicData uri="http://schemas.openxmlformats.org/drawingml/2006/table">
            <a:tbl>
              <a:tblPr/>
              <a:tblGrid>
                <a:gridCol w="3504960"/>
                <a:gridCol w="3504960"/>
                <a:gridCol w="3504960"/>
              </a:tblGrid>
              <a:tr h="402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 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Odds ratio (95% CI)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p-value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402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Sex (female)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0.73 (0.61, 0.89)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0.001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402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Age at onset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0.99 (0.98, 0.99)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-4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402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Duration (years)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1.01 (1.01, 1.02)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0.002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402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5 to &lt; 30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0.91 (0.69, 1.21)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402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30 to &lt; 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0.66 (0.50, 0.89)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0.005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402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C-peptide &gt;= 200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0.51 (0.35, 0.74)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 × 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-4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Modelling repeated events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Hypoglycaemic events occur repeatedly within each patient</a:t>
            </a:r>
            <a:endParaRPr b="0" lang="en-GB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Ignoring repeat events wastes information .</a:t>
            </a:r>
            <a:endParaRPr b="0" lang="en-GB" sz="20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To model time-updated covariates, data must be split into person-time intervals</a:t>
            </a:r>
            <a:endParaRPr b="0" lang="en-GB" sz="20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Hazard rates vary between individuals</a:t>
            </a:r>
            <a:endParaRPr b="0" lang="en-GB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Pooling person-time intervals from individuals with different hazard rates gives a distribution of counts of events that is 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overdispersed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: variance &gt; mean</a:t>
            </a:r>
            <a:endParaRPr b="0" lang="en-GB" sz="20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Numbers of events in each person-time interval are usually small with many zero values</a:t>
            </a:r>
            <a:endParaRPr b="0" lang="en-GB" sz="2400" spc="-1" strike="noStrike">
              <a:latin typeface="Arial"/>
            </a:endParaRPr>
          </a:p>
          <a:p>
            <a:pPr lvl="2" marL="11430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cannot be approximated by a Gaussian (normal) distribution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LibreOffice/6.4.6.2$Linux_X86_64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2020-09-22T05:48:01Z</dcterms:created>
  <dc:creator>Paul McKeigue | Institute of Genetics and Molecular Medicine, University of Edinburgh | Acknowledgements: Anita Jeyam, Stuart McGurnaghan, Helen Colhoun, SDRNT1BIO investigators</dc:creator>
  <dc:description/>
  <dc:language>en-GB</dc:language>
  <cp:lastModifiedBy>p m</cp:lastModifiedBy>
  <dcterms:modified xsi:type="dcterms:W3CDTF">2020-09-22T06:40:16Z</dcterms:modified>
  <cp:revision>15</cp:revision>
  <dc:subject/>
  <dc:title>Determinants of rates of serious hypoglycaemic events in type 1 diabetes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21</vt:i4>
  </property>
  <property fmtid="{D5CDD505-2E9C-101B-9397-08002B2CF9AE}" pid="11" name="date">
    <vt:lpwstr>22 September 2020</vt:lpwstr>
  </property>
  <property fmtid="{D5CDD505-2E9C-101B-9397-08002B2CF9AE}" pid="12" name="output">
    <vt:lpwstr/>
  </property>
  <property fmtid="{D5CDD505-2E9C-101B-9397-08002B2CF9AE}" pid="13" name="urlcolor">
    <vt:lpwstr>blue</vt:lpwstr>
  </property>
</Properties>
</file>